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8" r:id="rId4"/>
    <p:sldId id="262" r:id="rId5"/>
    <p:sldId id="263" r:id="rId6"/>
    <p:sldId id="265" r:id="rId7"/>
    <p:sldId id="267" r:id="rId8"/>
    <p:sldId id="259" r:id="rId9"/>
    <p:sldId id="268" r:id="rId10"/>
    <p:sldId id="260" r:id="rId11"/>
    <p:sldId id="269" r:id="rId12"/>
    <p:sldId id="273" r:id="rId13"/>
    <p:sldId id="27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A05CC-0BA4-4D99-A081-E8694A4856A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F86F8-5AAA-4CC4-BE79-D16991FCE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F86F8-5AAA-4CC4-BE79-D16991FCEE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F86F8-5AAA-4CC4-BE79-D16991FCEE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F86F8-5AAA-4CC4-BE79-D16991FCEE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F86F8-5AAA-4CC4-BE79-D16991FCEE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7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Other text you might need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457200" y="6477000"/>
            <a:ext cx="8229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Telephone: (408) 971-9120  |  www.doubleknot.com  |  doubleknot@doubleknot.com | @</a:t>
              </a:r>
              <a:r>
                <a:rPr lang="en-US" sz="900" spc="1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doubleknotinc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 |  © 2016 Doubleknot, Inc.</a:t>
              </a:r>
              <a:endParaRPr lang="en-US" sz="900" spc="100" baseline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Slide Title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576263" indent="-228600">
              <a:buFont typeface="Arial" panose="020B0604020202020204" pitchFamily="34" charset="0"/>
              <a:buChar char="•"/>
              <a:defRPr/>
            </a:lvl2pPr>
            <a:lvl4pPr marL="804863" indent="-228600">
              <a:defRPr sz="2400"/>
            </a:lvl4pPr>
            <a:lvl5pPr marL="1033463" indent="-228600"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Telephone: (408) 971-9120  |  www.doubleknot.com  |  doubleknot@doubleknot.com | @</a:t>
            </a:r>
            <a:r>
              <a:rPr kumimoji="0" lang="en-US" sz="9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doubleknotinc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  © 2016 Doubleknot, </a:t>
            </a:r>
            <a:r>
              <a:rPr kumimoji="0" lang="en-US" sz="9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900" b="0" i="0" u="none" strike="noStrike" kern="1200" cap="none" spc="10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Doubleknot for Girl Scout Councils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i="1" dirty="0" smtClean="0"/>
              <a:t>Integrated registrations and reservations and management with support for mobile payments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Integrated Doubleknot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Custom Forms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Offer add-ons like meal plans, patches or T-shirts for sale online during the reservation or registration process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Required forms must be completed to submit reservation</a:t>
            </a:r>
          </a:p>
          <a:p>
            <a:pPr>
              <a:spcBef>
                <a:spcPts val="1200"/>
              </a:spcBef>
            </a:pPr>
            <a:r>
              <a:rPr lang="en-US" sz="1800" b="1" dirty="0" smtClean="0"/>
              <a:t>Payment Options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Online or offline payments including Cookie Dough rewards cards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Payment schedules and automatic billing reminders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Early discounts and late fees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Discount codes </a:t>
            </a:r>
            <a:r>
              <a:rPr lang="en-US" sz="1800" dirty="0"/>
              <a:t>and promotions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Collect on-site payments with free Sales Station Mobile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Reporting and Analytics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Dozens of standard reports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Create and save </a:t>
            </a:r>
            <a:r>
              <a:rPr lang="en-US" sz="1800" dirty="0" smtClean="0"/>
              <a:t>custom </a:t>
            </a:r>
            <a:r>
              <a:rPr lang="en-US" sz="1800" dirty="0"/>
              <a:t>reports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with </a:t>
            </a:r>
            <a:r>
              <a:rPr lang="en-US" sz="1800" dirty="0"/>
              <a:t>Report </a:t>
            </a:r>
            <a:r>
              <a:rPr lang="en-US" sz="1800" dirty="0" smtClean="0"/>
              <a:t>Writer</a:t>
            </a:r>
            <a:endParaRPr lang="en-US" sz="1800" b="1" dirty="0" smtClean="0"/>
          </a:p>
          <a:p>
            <a:pPr>
              <a:spcBef>
                <a:spcPts val="1200"/>
              </a:spcBef>
            </a:pPr>
            <a:r>
              <a:rPr lang="en-US" sz="1800" b="1" dirty="0" smtClean="0"/>
              <a:t>Comprehensive </a:t>
            </a:r>
            <a:r>
              <a:rPr lang="en-US" sz="1800" b="1" dirty="0"/>
              <a:t>Communications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Custom confirmations, receipts, billing reminders and tickets are sent automatically for any reservation and registration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Status reports and administrative events and facilities calendars keep property, council, troop and volunteer staff up to date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Automatically schedule email to any group or to people who match a database query</a:t>
            </a:r>
          </a:p>
        </p:txBody>
      </p:sp>
    </p:spTree>
    <p:extLst>
      <p:ext uri="{BB962C8B-B14F-4D97-AF65-F5344CB8AC3E}">
        <p14:creationId xmlns:p14="http://schemas.microsoft.com/office/powerpoint/2010/main" val="39850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Event and Facility Check-in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Registrants can display print-at-home or mobile tickets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Group tickets speed check-in and reduce paper waste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Check-in registrants or groups by scan or lookup</a:t>
            </a:r>
          </a:p>
          <a:p>
            <a:pPr marL="1033463" lvl="1" indent="-457200"/>
            <a:r>
              <a:rPr lang="en-US" sz="2200" dirty="0" smtClean="0"/>
              <a:t>Automatically record attendance</a:t>
            </a:r>
          </a:p>
          <a:p>
            <a:pPr marL="1033463" lvl="1" indent="-457200"/>
            <a:r>
              <a:rPr lang="en-US" sz="2200" dirty="0" smtClean="0"/>
              <a:t>Collect outstanding payments without handling cash</a:t>
            </a:r>
          </a:p>
          <a:p>
            <a:pPr marL="1033463" lvl="1" indent="-457200"/>
            <a:r>
              <a:rPr lang="en-US" sz="2200" dirty="0" smtClean="0"/>
              <a:t>Add more people or merchandise to the registration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Mobile Ticket and Mobile POS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648200" cy="350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83" y="1295400"/>
            <a:ext cx="241761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Services and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Unlimited Free Services </a:t>
            </a:r>
            <a:endParaRPr lang="en-US" b="1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Initial </a:t>
            </a:r>
            <a:r>
              <a:rPr lang="en-US" dirty="0" smtClean="0"/>
              <a:t>training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Initial facilities setup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Email and </a:t>
            </a:r>
            <a:r>
              <a:rPr lang="en-US" dirty="0" smtClean="0"/>
              <a:t>telephone support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Configuration review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Interactive webinars</a:t>
            </a:r>
          </a:p>
          <a:p>
            <a:r>
              <a:rPr lang="en-US" b="1" dirty="0" smtClean="0"/>
              <a:t>Add-On </a:t>
            </a:r>
            <a:r>
              <a:rPr lang="en-US" b="1" dirty="0"/>
              <a:t>Custom Services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Training </a:t>
            </a:r>
            <a:r>
              <a:rPr lang="en-US" dirty="0"/>
              <a:t>new staff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Setup/manage events and camps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Adding a new </a:t>
            </a:r>
            <a:r>
              <a:rPr lang="en-US" dirty="0" smtClean="0"/>
              <a:t>facility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Custom </a:t>
            </a:r>
            <a:r>
              <a:rPr lang="en-US" dirty="0"/>
              <a:t>forms </a:t>
            </a:r>
            <a:r>
              <a:rPr lang="en-US" dirty="0" smtClean="0"/>
              <a:t>or payment schedules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Newsletter templates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Custom </a:t>
            </a:r>
            <a:r>
              <a:rPr lang="en-US" dirty="0"/>
              <a:t>reports</a:t>
            </a:r>
          </a:p>
          <a:p>
            <a:r>
              <a:rPr lang="en-US" b="1" dirty="0" smtClean="0"/>
              <a:t>Always-Available </a:t>
            </a:r>
            <a:r>
              <a:rPr lang="en-US" b="1" dirty="0"/>
              <a:t>Resources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Comprehensive documentation and indexed online help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Weekly newsletter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Training video archive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Blog and Twitter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Demo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92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Doubleknot for GSUSA Councils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Streamlines reservations and registration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I</a:t>
            </a:r>
            <a:r>
              <a:rPr lang="en-US" b="1" dirty="0" smtClean="0"/>
              <a:t>ncrease bookings and revenue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Relieves staff burden</a:t>
            </a:r>
            <a:r>
              <a:rPr lang="en-US" dirty="0" smtClean="0"/>
              <a:t> by reducing the need to answer queries, manage calendars and track missing payments and forms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Complete turnkey facilities solution!</a:t>
            </a:r>
            <a:r>
              <a:rPr lang="en-US" dirty="0" smtClean="0"/>
              <a:t> Doubleknot will provide initial configuration of all your facilities to your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715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b="1" dirty="0" smtClean="0"/>
              <a:t>Doubleknot’s GSUSA Clients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190685"/>
            <a:ext cx="472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Diamonds of Arkansas,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Oklahoma and </a:t>
            </a:r>
            <a:r>
              <a:rPr lang="en-US" sz="1600" dirty="0"/>
              <a:t>Texas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Heart of the Hudson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Hornets’ Nest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Nations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North Carolina Coastal Pines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Central &amp; Southern New Jersey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Central Illinois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Citrus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Eastern Iowa and Western Illinois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Eastern Massachusetts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Eastern Washington </a:t>
            </a:r>
            <a:r>
              <a:rPr lang="en-US" sz="1600" dirty="0" smtClean="0"/>
              <a:t>and</a:t>
            </a:r>
            <a:br>
              <a:rPr lang="en-US" sz="1600" dirty="0" smtClean="0"/>
            </a:br>
            <a:r>
              <a:rPr lang="en-US" sz="1600" dirty="0" smtClean="0"/>
              <a:t> </a:t>
            </a:r>
            <a:r>
              <a:rPr lang="en-US" sz="1600" dirty="0"/>
              <a:t>Northern </a:t>
            </a:r>
            <a:r>
              <a:rPr lang="en-US" sz="1600" dirty="0" smtClean="0"/>
              <a:t>Idaho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Gateway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Greater Iowa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</a:t>
            </a:r>
            <a:r>
              <a:rPr lang="en-US" sz="1600" dirty="0" err="1"/>
              <a:t>Gulfcoast</a:t>
            </a:r>
            <a:r>
              <a:rPr lang="en-US" sz="1600" dirty="0"/>
              <a:t>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Historic </a:t>
            </a:r>
            <a:r>
              <a:rPr lang="en-US" sz="1600" dirty="0" smtClean="0"/>
              <a:t>Georgia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</a:t>
            </a:r>
            <a:r>
              <a:rPr lang="en-US" sz="1600" dirty="0" err="1" smtClean="0"/>
              <a:t>Kentuckiana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90685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Girl </a:t>
            </a:r>
            <a:r>
              <a:rPr lang="en-US" sz="1600" dirty="0"/>
              <a:t>Scouts of Michigan Shore to Shore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Girl </a:t>
            </a:r>
            <a:r>
              <a:rPr lang="en-US" sz="1600" dirty="0"/>
              <a:t>Scouts of NE Kansas NW 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North East Ohio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Northern California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Northern Illinois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Northern Indiana Michiana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Northern New Jersey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</a:t>
            </a:r>
            <a:r>
              <a:rPr lang="en-US" sz="1600" dirty="0" smtClean="0"/>
              <a:t>Southeastern </a:t>
            </a:r>
            <a:r>
              <a:rPr lang="en-US" sz="1600" dirty="0"/>
              <a:t>New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Southern Appalachians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the Chesapeake Bay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the Colonial Coast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the Jersey Shore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West Central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of Western Ohio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San Diego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Spirit of Nebraska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Girl Scouts Western Oklahoma</a:t>
            </a:r>
            <a:endParaRPr lang="en-US" dirty="0"/>
          </a:p>
          <a:p>
            <a:endParaRPr lang="en-US" sz="1600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"/>
            <a:ext cx="1447800" cy="122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3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Doubleknot’s GSUSA Solutions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1534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Event and Camp Registration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Summer camp registration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Training events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Special events and programs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Great for bridge ceremonies and other large events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400" b="1" dirty="0"/>
              <a:t>Facility Reservations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Property rentals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Equipment rentals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Activities and program sites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Integrated Features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Discounts and promotions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Flexible payment options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Comprehensive email solution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Group and individual check-in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Mobile POS: Accept outstanding payments at the program site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54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Every Aspect of Your Facilities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/>
          <a:lstStyle/>
          <a:p>
            <a:r>
              <a:rPr lang="en-US" dirty="0" smtClean="0"/>
              <a:t>General Information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52587"/>
            <a:ext cx="4267200" cy="3951288"/>
          </a:xfrm>
        </p:spPr>
        <p:txBody>
          <a:bodyPr>
            <a:normAutofit fontScale="70000" lnSpcReduction="20000"/>
          </a:bodyPr>
          <a:lstStyle/>
          <a:p>
            <a:pPr marL="342900" lvl="1" indent="-342900"/>
            <a:r>
              <a:rPr lang="en-US" sz="2600" dirty="0" smtClean="0"/>
              <a:t>Name and category </a:t>
            </a:r>
          </a:p>
          <a:p>
            <a:pPr marL="342900" lvl="1" indent="-342900"/>
            <a:r>
              <a:rPr lang="en-US" sz="2600" dirty="0" smtClean="0"/>
              <a:t>Description, pictures and location</a:t>
            </a:r>
            <a:endParaRPr lang="en-US" sz="2600" dirty="0"/>
          </a:p>
          <a:p>
            <a:pPr marL="342900" lvl="1" indent="-342900"/>
            <a:r>
              <a:rPr lang="en-US" sz="2600" dirty="0" smtClean="0"/>
              <a:t>Minimum and maximum </a:t>
            </a:r>
            <a:r>
              <a:rPr lang="en-US" sz="2600" dirty="0"/>
              <a:t>capacity</a:t>
            </a:r>
          </a:p>
          <a:p>
            <a:pPr marL="342900" lvl="1" indent="-342900"/>
            <a:r>
              <a:rPr lang="en-US" sz="2600" dirty="0" smtClean="0"/>
              <a:t>Required ratios </a:t>
            </a:r>
          </a:p>
          <a:p>
            <a:pPr marL="342900" lvl="1" indent="-342900"/>
            <a:r>
              <a:rPr lang="en-US" sz="2600" dirty="0" smtClean="0"/>
              <a:t>Cost per reservation </a:t>
            </a:r>
            <a:br>
              <a:rPr lang="en-US" sz="2600" dirty="0" smtClean="0"/>
            </a:br>
            <a:r>
              <a:rPr lang="en-US" sz="2600" dirty="0" smtClean="0"/>
              <a:t>and/or </a:t>
            </a:r>
            <a:r>
              <a:rPr lang="en-US" sz="2600" dirty="0"/>
              <a:t>per </a:t>
            </a:r>
            <a:r>
              <a:rPr lang="en-US" sz="2600" dirty="0" smtClean="0"/>
              <a:t>person based on group type </a:t>
            </a:r>
            <a:endParaRPr lang="en-US" sz="2600" dirty="0"/>
          </a:p>
          <a:p>
            <a:pPr marL="342900" lvl="2" indent="-342900"/>
            <a:r>
              <a:rPr lang="en-US" sz="2600" dirty="0"/>
              <a:t>Minimum cost to rent </a:t>
            </a:r>
            <a:br>
              <a:rPr lang="en-US" sz="2600" dirty="0"/>
            </a:br>
            <a:r>
              <a:rPr lang="en-US" sz="2600" dirty="0" smtClean="0"/>
              <a:t>(</a:t>
            </a:r>
            <a:r>
              <a:rPr lang="en-US" sz="2600" dirty="0"/>
              <a:t>if per person</a:t>
            </a:r>
            <a:r>
              <a:rPr lang="en-US" sz="2600" dirty="0" smtClean="0"/>
              <a:t>)</a:t>
            </a:r>
          </a:p>
          <a:p>
            <a:pPr marL="342900" lvl="1" indent="-342900"/>
            <a:r>
              <a:rPr lang="en-US" sz="2600" dirty="0" smtClean="0"/>
              <a:t>Collect group information</a:t>
            </a:r>
            <a:r>
              <a:rPr lang="en-US" sz="2600" dirty="0"/>
              <a:t>?</a:t>
            </a:r>
            <a:endParaRPr lang="en-US" sz="2400" dirty="0" smtClean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3400" b="1" dirty="0" smtClean="0"/>
              <a:t>Blackout Periods</a:t>
            </a:r>
          </a:p>
          <a:p>
            <a:pPr marL="342900" lvl="1" indent="-342900"/>
            <a:r>
              <a:rPr lang="en-US" sz="2600" dirty="0" smtClean="0"/>
              <a:t>By facility or overall location</a:t>
            </a:r>
          </a:p>
          <a:p>
            <a:pPr marL="342900" lvl="1" indent="-342900"/>
            <a:r>
              <a:rPr lang="en-US" sz="2600" dirty="0" smtClean="0"/>
              <a:t>Set time and/or date for beginning and end of blackout</a:t>
            </a:r>
            <a:r>
              <a:rPr lang="en-US" sz="2600" dirty="0"/>
              <a:t>	</a:t>
            </a:r>
          </a:p>
          <a:p>
            <a:pPr marL="342900" lvl="1" indent="-34290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/>
          <a:lstStyle/>
          <a:p>
            <a:r>
              <a:rPr lang="en-US" dirty="0"/>
              <a:t>Usage Schedule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39512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Type of rental period (</a:t>
            </a:r>
            <a:r>
              <a:rPr lang="en-US" sz="1800" dirty="0"/>
              <a:t>minutes, hours, days, nights,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Allowable rental start time</a:t>
            </a:r>
          </a:p>
          <a:p>
            <a:pPr marL="342900" lvl="1" indent="-342900"/>
            <a:r>
              <a:rPr lang="en-US" sz="1800" dirty="0"/>
              <a:t>Minimum time between rentals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Check-in </a:t>
            </a:r>
            <a:r>
              <a:rPr lang="en-US" sz="1800" dirty="0"/>
              <a:t>/check-out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Weekday and weekend minimum </a:t>
            </a:r>
            <a:r>
              <a:rPr lang="en-US" sz="1800" dirty="0"/>
              <a:t>and maximum </a:t>
            </a:r>
            <a:r>
              <a:rPr lang="en-US" sz="1800" dirty="0" smtClean="0"/>
              <a:t>rentals </a:t>
            </a:r>
            <a:r>
              <a:rPr lang="en-US" sz="1800" dirty="0"/>
              <a:t>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Multiple </a:t>
            </a:r>
            <a:r>
              <a:rPr lang="en-US" sz="1800" dirty="0"/>
              <a:t>reservations allowed?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Different booking windows for in-council/out-of</a:t>
            </a:r>
            <a:r>
              <a:rPr lang="en-US" sz="1800" dirty="0"/>
              <a:t>-</a:t>
            </a:r>
            <a:r>
              <a:rPr lang="en-US" sz="1800" dirty="0" smtClean="0"/>
              <a:t>council groups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“Relationships” </a:t>
            </a:r>
            <a:r>
              <a:rPr lang="en-US" sz="1800" dirty="0"/>
              <a:t>to other </a:t>
            </a:r>
            <a:r>
              <a:rPr lang="en-US" sz="1800" dirty="0" smtClean="0"/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26089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Display Facility Calendar to Visitors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2000" dirty="0" smtClean="0"/>
              <a:t>Customer selects a category and facility that they’re interested in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2000" dirty="0" smtClean="0"/>
              <a:t>Customer scrolls through calendar to find availability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6851244" cy="38496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411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Display Facility Search to Visitors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2000" dirty="0"/>
              <a:t>Customer </a:t>
            </a:r>
            <a:r>
              <a:rPr lang="en-US" sz="2000" dirty="0" smtClean="0"/>
              <a:t>chooses criteria for date</a:t>
            </a:r>
            <a:r>
              <a:rPr lang="en-US" sz="2000" dirty="0"/>
              <a:t>, time </a:t>
            </a:r>
            <a:r>
              <a:rPr lang="en-US" sz="2000" dirty="0" smtClean="0"/>
              <a:t>and/or number </a:t>
            </a:r>
            <a:r>
              <a:rPr lang="en-US" sz="2000" dirty="0"/>
              <a:t>of participants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2000" dirty="0" smtClean="0"/>
              <a:t>Facilities that match the criteria are displayed</a:t>
            </a:r>
            <a:endParaRPr lang="en-US" sz="2000" dirty="0"/>
          </a:p>
          <a:p>
            <a:pPr marL="284163" indent="-28416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402387" cy="336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0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 and Event Registration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3000" b="1" dirty="0"/>
              <a:t>Councils </a:t>
            </a:r>
            <a:r>
              <a:rPr lang="en-US" sz="3000" b="1" dirty="0" smtClean="0"/>
              <a:t>can…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Manage simple events </a:t>
            </a:r>
            <a:r>
              <a:rPr lang="en-US" sz="2600" dirty="0"/>
              <a:t>to a complex </a:t>
            </a:r>
            <a:r>
              <a:rPr lang="en-US" sz="2600" dirty="0" smtClean="0"/>
              <a:t>camp programs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Choose group or individual registration for any event</a:t>
            </a:r>
          </a:p>
          <a:p>
            <a:pPr marL="457200" lvl="1" indent="-457200">
              <a:spcBef>
                <a:spcPts val="0"/>
              </a:spcBef>
            </a:pPr>
            <a:r>
              <a:rPr lang="en-US" sz="2600" dirty="0" smtClean="0"/>
              <a:t>Manage capacity and waitlists (overall and </a:t>
            </a:r>
            <a:r>
              <a:rPr lang="en-US" sz="2600" dirty="0"/>
              <a:t>by registrant </a:t>
            </a:r>
            <a:r>
              <a:rPr lang="en-US" sz="2600" dirty="0" smtClean="0"/>
              <a:t>type)</a:t>
            </a:r>
          </a:p>
          <a:p>
            <a:pPr marL="457200" lvl="1" indent="-457200">
              <a:spcBef>
                <a:spcPts val="0"/>
              </a:spcBef>
            </a:pPr>
            <a:r>
              <a:rPr lang="en-US" sz="2600" dirty="0" smtClean="0"/>
              <a:t>Set early discounts, late fees and payment schedules</a:t>
            </a:r>
          </a:p>
          <a:p>
            <a:pPr marL="457200" lvl="1" indent="-457200">
              <a:spcBef>
                <a:spcPts val="0"/>
              </a:spcBef>
            </a:pPr>
            <a:r>
              <a:rPr lang="en-US" sz="2600" dirty="0" smtClean="0"/>
              <a:t>View registration and financial data at a glance</a:t>
            </a:r>
            <a:endParaRPr lang="en-US" sz="260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Issue tickets for each registrant or for the entire group (great for large council-wide events)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Check-in registrants or groups</a:t>
            </a:r>
          </a:p>
          <a:p>
            <a:pPr marL="1033463" lvl="1" indent="-457200">
              <a:spcBef>
                <a:spcPts val="0"/>
              </a:spcBef>
            </a:pPr>
            <a:r>
              <a:rPr lang="en-US" sz="2200" dirty="0" smtClean="0"/>
              <a:t>Record attendance</a:t>
            </a:r>
          </a:p>
          <a:p>
            <a:pPr marL="1033463" lvl="1" indent="-457200">
              <a:spcBef>
                <a:spcPts val="0"/>
              </a:spcBef>
            </a:pPr>
            <a:r>
              <a:rPr lang="en-US" sz="2200" dirty="0" smtClean="0"/>
              <a:t>Collect outstanding payments without handling cash</a:t>
            </a:r>
          </a:p>
          <a:p>
            <a:pPr marL="1033463" lvl="1" indent="-457200">
              <a:spcBef>
                <a:spcPts val="0"/>
              </a:spcBef>
            </a:pPr>
            <a:r>
              <a:rPr lang="en-US" sz="2200" dirty="0" smtClean="0"/>
              <a:t>Add more people or merchandise to the registration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 and Event Registration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Registration Owners Can…</a:t>
            </a:r>
          </a:p>
          <a:p>
            <a:pPr marL="457200" lvl="1" indent="-457200">
              <a:spcBef>
                <a:spcPts val="0"/>
              </a:spcBef>
            </a:pPr>
            <a:r>
              <a:rPr lang="en-US" sz="2400" dirty="0" smtClean="0"/>
              <a:t>See a current calendar or list of all upcoming events</a:t>
            </a:r>
          </a:p>
          <a:p>
            <a:pPr marL="457200" lvl="1" indent="-457200">
              <a:spcBef>
                <a:spcPts val="0"/>
              </a:spcBef>
            </a:pPr>
            <a:r>
              <a:rPr lang="en-US" sz="2400" dirty="0" smtClean="0"/>
              <a:t>View number of available spaces</a:t>
            </a:r>
          </a:p>
          <a:p>
            <a:pPr marL="457200" lvl="1" indent="-457200"/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72518"/>
            <a:ext cx="8101013" cy="827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200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 people they’ve signed up before—no need to </a:t>
            </a:r>
            <a:r>
              <a:rPr lang="en-US" sz="2400" dirty="0"/>
              <a:t>re-enter all group and individual </a:t>
            </a:r>
            <a:r>
              <a:rPr lang="en-US" sz="2400" dirty="0" smtClean="0"/>
              <a:t>information every time!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33850"/>
            <a:ext cx="5964237" cy="203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3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NewPPTTemplate</Template>
  <TotalTime>275</TotalTime>
  <Words>667</Words>
  <Application>Microsoft Office PowerPoint</Application>
  <PresentationFormat>On-screen Show (4:3)</PresentationFormat>
  <Paragraphs>152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NewPPTTemplate</vt:lpstr>
      <vt:lpstr>Doubleknot for Girl Scout Councils</vt:lpstr>
      <vt:lpstr>Doubleknot for GSUSA Councils</vt:lpstr>
      <vt:lpstr>Doubleknot’s GSUSA Clients</vt:lpstr>
      <vt:lpstr>Doubleknot’s GSUSA Solutions</vt:lpstr>
      <vt:lpstr>Control Every Aspect of Your Facilities</vt:lpstr>
      <vt:lpstr>Display Facility Calendar to Visitors</vt:lpstr>
      <vt:lpstr>Display Facility Search to Visitors</vt:lpstr>
      <vt:lpstr>Camp and Event Registration </vt:lpstr>
      <vt:lpstr>Camp and Event Registration </vt:lpstr>
      <vt:lpstr>Integrated Doubleknot Features</vt:lpstr>
      <vt:lpstr>Event and Facility Check-in</vt:lpstr>
      <vt:lpstr>Mobile Ticket and Mobile POS</vt:lpstr>
      <vt:lpstr>Services and Support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Doubleknot for Girl Scout Councils</dc:title>
  <dc:creator>Elissa K Miller</dc:creator>
  <cp:lastModifiedBy>Elissa K Miller</cp:lastModifiedBy>
  <cp:revision>36</cp:revision>
  <dcterms:created xsi:type="dcterms:W3CDTF">2016-03-22T16:57:51Z</dcterms:created>
  <dcterms:modified xsi:type="dcterms:W3CDTF">2016-03-22T21:55:14Z</dcterms:modified>
</cp:coreProperties>
</file>